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1" r:id="rId4"/>
    <p:sldId id="412" r:id="rId5"/>
    <p:sldId id="413" r:id="rId6"/>
    <p:sldId id="41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kb1.com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37075" y="156591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morning" dir="t">
                <a:rot lat="0" lon="0" rev="5400000"/>
              </a:lightRig>
            </a:scene3d>
            <a:sp3d extrusionH="165100" contourW="31750" prstMaterial="matte">
              <a:extrusionClr>
                <a:schemeClr val="accent1">
                  <a:lumMod val="90000"/>
                </a:schemeClr>
              </a:extrusionClr>
            </a:sp3d>
          </a:bodyPr>
          <a:p>
            <a:pPr algn="ctr" fontAlgn="base"/>
            <a:r>
              <a:rPr lang="zh-CN" altLang="en-US" sz="7200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沉和浮</a:t>
            </a:r>
            <a:endParaRPr lang="zh-CN" altLang="en-US" sz="7200" b="1" strike="noStrike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8425" y="3087370"/>
            <a:ext cx="745871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 fontAlgn="base"/>
            <a:r>
              <a:rPr lang="zh-CN" altLang="en-US" sz="4400" b="1" strike="noStrike" noProof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一、物体在水中是沉还是浮</a:t>
            </a:r>
            <a:endParaRPr lang="zh-CN" altLang="en-US" sz="4400" b="1" strike="noStrike" noProof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/>
          </a:p>
        </p:txBody>
      </p:sp>
      <p:sp>
        <p:nvSpPr>
          <p:cNvPr id="3074" name="文本占位符 4098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/>
          </a:p>
        </p:txBody>
      </p:sp>
      <p:pic>
        <p:nvPicPr>
          <p:cNvPr id="3075" name="图片 4099" descr="记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6835"/>
            <a:ext cx="12192000" cy="693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4100"/>
          <p:cNvSpPr txBox="1"/>
          <p:nvPr/>
        </p:nvSpPr>
        <p:spPr>
          <a:xfrm>
            <a:off x="1774825" y="3429000"/>
            <a:ext cx="293751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沉：水果刀、梳子、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指甲剪、钢勺、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夹子、牙膏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文本框 4101"/>
          <p:cNvSpPr txBox="1"/>
          <p:nvPr/>
        </p:nvSpPr>
        <p:spPr>
          <a:xfrm>
            <a:off x="1774825" y="404813"/>
            <a:ext cx="51117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浮：肥皂盒、牙刷、灯泡、牙签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文本框 4102"/>
          <p:cNvSpPr txBox="1"/>
          <p:nvPr/>
        </p:nvSpPr>
        <p:spPr>
          <a:xfrm>
            <a:off x="4167188" y="68262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文本框 4103"/>
          <p:cNvSpPr txBox="1"/>
          <p:nvPr/>
        </p:nvSpPr>
        <p:spPr>
          <a:xfrm>
            <a:off x="6600825" y="188913"/>
            <a:ext cx="355600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浮：固体胶、铅笔、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水笔、水彩笔   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0" name="文本框 4104"/>
          <p:cNvSpPr txBox="1"/>
          <p:nvPr/>
        </p:nvSpPr>
        <p:spPr>
          <a:xfrm>
            <a:off x="7751763" y="3500438"/>
            <a:ext cx="293751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沉：量角器、图钉、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卷笔刀、圆规、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剪刀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直尺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1" name="文本框 4105"/>
          <p:cNvSpPr txBox="1"/>
          <p:nvPr/>
        </p:nvSpPr>
        <p:spPr>
          <a:xfrm>
            <a:off x="2043113" y="56673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2" name="文本框 4106"/>
          <p:cNvSpPr txBox="1"/>
          <p:nvPr/>
        </p:nvSpPr>
        <p:spPr>
          <a:xfrm>
            <a:off x="1703388" y="5445125"/>
            <a:ext cx="8785225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浮：按摩球、陀螺、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溜溜球、玩具手枪、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塑料人偶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文本框 4107"/>
          <p:cNvSpPr txBox="1"/>
          <p:nvPr/>
        </p:nvSpPr>
        <p:spPr>
          <a:xfrm>
            <a:off x="7319963" y="5516563"/>
            <a:ext cx="32435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沉：玩具汽车、磁铁、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磁卡、玻璃球、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围棋子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sz="2800" b="1">
              <a:solidFill>
                <a:schemeClr val="accent2"/>
              </a:solidFill>
            </a:endParaRPr>
          </a:p>
        </p:txBody>
      </p:sp>
      <p:sp>
        <p:nvSpPr>
          <p:cNvPr id="4098" name="内容占位符 5122"/>
          <p:cNvSpPr>
            <a:spLocks noGrp="1"/>
          </p:cNvSpPr>
          <p:nvPr>
            <p:ph sz="half" idx="1"/>
          </p:nvPr>
        </p:nvSpPr>
        <p:spPr>
          <a:xfrm>
            <a:off x="1981200" y="1600200"/>
            <a:ext cx="4038600" cy="4525963"/>
          </a:xfrm>
        </p:spPr>
        <p:txBody>
          <a:bodyPr anchor="t"/>
          <a:p>
            <a:endParaRPr lang="zh-CN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4099" name="图片 5123" descr="http_imgload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5124"/>
          <p:cNvSpPr txBox="1"/>
          <p:nvPr/>
        </p:nvSpPr>
        <p:spPr>
          <a:xfrm>
            <a:off x="1919288" y="1566863"/>
            <a:ext cx="95948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水果刀    梳子    夹子    牙刷     牙膏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肥皂盒    钢勺    灯泡    牙签    指甲剪      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1" name="文本框 5125"/>
          <p:cNvSpPr txBox="1"/>
          <p:nvPr/>
        </p:nvSpPr>
        <p:spPr>
          <a:xfrm>
            <a:off x="1971675" y="3057525"/>
            <a:ext cx="95948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固体胶    图钉    铅笔    水笔    水彩笔      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量角器    直尺    圆规    剪刀    卷笔刀 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2" name="文本框 5126"/>
          <p:cNvSpPr txBox="1"/>
          <p:nvPr/>
        </p:nvSpPr>
        <p:spPr>
          <a:xfrm>
            <a:off x="1919288" y="4581525"/>
            <a:ext cx="8785225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按摩球    玻璃球     溜溜球     围棋子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玩具汽车  玩具手枪   塑料人偶   陀螺      磁铁      磁卡 </a:t>
            </a:r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3" name="矩形 5127"/>
          <p:cNvSpPr/>
          <p:nvPr/>
        </p:nvSpPr>
        <p:spPr>
          <a:xfrm>
            <a:off x="1847850" y="476250"/>
            <a:ext cx="8497888" cy="88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43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它们在水中的沉浮状态，看看你能记住几个？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/>
          </a:p>
        </p:txBody>
      </p:sp>
      <p:sp>
        <p:nvSpPr>
          <p:cNvPr id="5122" name="文本占位符 6146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/>
          </a:p>
        </p:txBody>
      </p:sp>
      <p:pic>
        <p:nvPicPr>
          <p:cNvPr id="5123" name="图片 6147" descr="http_imgload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0"/>
            <a:ext cx="122694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6148"/>
          <p:cNvSpPr/>
          <p:nvPr/>
        </p:nvSpPr>
        <p:spPr>
          <a:xfrm>
            <a:off x="1992313" y="4405313"/>
            <a:ext cx="8229600" cy="1976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操作方法：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必须将物体轻轻从水面放入水里，物体要完全浸在水中，而不是把物体扔进水中，也不是放在水面上。 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5125" name="图片 6149"/>
          <p:cNvPicPr>
            <a:picLocks noChangeAspect="1"/>
          </p:cNvPicPr>
          <p:nvPr/>
        </p:nvPicPr>
        <p:blipFill>
          <a:blip r:embed="rId2"/>
          <a:srcRect l="13048" t="9839" r="13200" b="4344"/>
          <a:stretch>
            <a:fillRect/>
          </a:stretch>
        </p:blipFill>
        <p:spPr>
          <a:xfrm>
            <a:off x="3071813" y="333375"/>
            <a:ext cx="5975350" cy="3830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7169" descr="20051119181333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25400"/>
            <a:ext cx="8543925" cy="683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占位符 7170"/>
          <p:cNvSpPr>
            <a:spLocks noGrp="1"/>
          </p:cNvSpPr>
          <p:nvPr>
            <p:ph idx="1"/>
          </p:nvPr>
        </p:nvSpPr>
        <p:spPr>
          <a:xfrm>
            <a:off x="1774825" y="693738"/>
            <a:ext cx="8280400" cy="5472112"/>
          </a:xfrm>
        </p:spPr>
        <p:txBody>
          <a:bodyPr anchor="t"/>
          <a:p>
            <a:pPr>
              <a:buNone/>
            </a:pPr>
            <a:r>
              <a:rPr lang="en-US" altLang="zh-CN" sz="6000" b="1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6000" b="1">
                <a:latin typeface="楷体_GB2312" pitchFamily="1" charset="-122"/>
                <a:ea typeface="楷体_GB2312" pitchFamily="1" charset="-122"/>
              </a:rPr>
              <a:t>物体在水中</a:t>
            </a:r>
            <a:r>
              <a:rPr lang="zh-CN" altLang="en-US" sz="6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碰到</a:t>
            </a:r>
            <a:r>
              <a:rPr lang="zh-CN" altLang="en-US" sz="6000" b="1">
                <a:latin typeface="楷体_GB2312" pitchFamily="1" charset="-122"/>
                <a:ea typeface="楷体_GB2312" pitchFamily="1" charset="-122"/>
              </a:rPr>
              <a:t>容器底部的现象叫“</a:t>
            </a:r>
            <a:r>
              <a:rPr lang="zh-CN" altLang="en-US" sz="6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沉</a:t>
            </a:r>
            <a:r>
              <a:rPr lang="zh-CN" altLang="en-US" sz="6000" b="1">
                <a:latin typeface="楷体_GB2312" pitchFamily="1" charset="-122"/>
                <a:ea typeface="楷体_GB2312" pitchFamily="1" charset="-122"/>
              </a:rPr>
              <a:t>”；</a:t>
            </a:r>
            <a:endParaRPr lang="zh-CN" altLang="en-US" sz="6000" b="1">
              <a:latin typeface="楷体_GB2312" pitchFamily="1" charset="-122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不接触</a:t>
            </a:r>
            <a:r>
              <a:rPr lang="zh-CN" altLang="en-US" sz="6000" b="1">
                <a:latin typeface="楷体_GB2312" pitchFamily="1" charset="-122"/>
                <a:ea typeface="楷体_GB2312" pitchFamily="1" charset="-122"/>
              </a:rPr>
              <a:t>容器底部的现象叫“</a:t>
            </a:r>
            <a:r>
              <a:rPr lang="zh-CN" altLang="en-US" sz="6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浮</a:t>
            </a:r>
            <a:r>
              <a:rPr lang="zh-CN" altLang="en-US" sz="6000" b="1">
                <a:latin typeface="楷体_GB2312" pitchFamily="1" charset="-122"/>
                <a:ea typeface="楷体_GB2312" pitchFamily="1" charset="-122"/>
              </a:rPr>
              <a:t>”。</a:t>
            </a:r>
            <a:endParaRPr lang="zh-CN" altLang="en-US" sz="6000" b="1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</Words>
  <Application>WPS 演示</Application>
  <PresentationFormat>宽屏</PresentationFormat>
  <Paragraphs>46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楷体_GB2312</vt:lpstr>
      <vt:lpstr>新宋体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Taciturn.</cp:lastModifiedBy>
  <cp:revision>172</cp:revision>
  <dcterms:created xsi:type="dcterms:W3CDTF">2019-06-19T02:08:00Z</dcterms:created>
  <dcterms:modified xsi:type="dcterms:W3CDTF">2021-06-09T05:42:49Z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