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368" r:id="rId4"/>
    <p:sldId id="353" r:id="rId5"/>
    <p:sldId id="371" r:id="rId6"/>
    <p:sldId id="357" r:id="rId7"/>
    <p:sldId id="373" r:id="rId9"/>
    <p:sldId id="37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4660"/>
  </p:normalViewPr>
  <p:slideViewPr>
    <p:cSldViewPr>
      <p:cViewPr varScale="1">
        <p:scale>
          <a:sx n="65" d="100"/>
          <a:sy n="65" d="100"/>
        </p:scale>
        <p:origin x="-1650" y="-114"/>
      </p:cViewPr>
      <p:guideLst>
        <p:guide orient="horz" pos="2102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GIF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6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各种各样的运动</a:t>
            </a:r>
            <a:endParaRPr lang="zh-CN" altLang="en-US" sz="6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</a:t>
            </a:r>
            <a:r>
              <a:rPr lang="zh-CN" altLang="en-US" sz="2800" b="1" dirty="0" smtClean="0"/>
              <a:t>三下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物体的运动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单元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60648"/>
            <a:ext cx="9395520" cy="1379770"/>
            <a:chOff x="0" y="260648"/>
            <a:chExt cx="9395520" cy="1379770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1520" y="441538"/>
              <a:ext cx="9144000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一、聚焦   </a:t>
              </a:r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cs typeface="+mn-ea"/>
                  <a:sym typeface="+mn-ea"/>
                </a:rPr>
                <a:t>玩一玩   说一说</a:t>
              </a:r>
              <a:endPara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36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t="21345" r="18844" b="28719"/>
          <a:stretch>
            <a:fillRect/>
          </a:stretch>
        </p:blipFill>
        <p:spPr>
          <a:xfrm>
            <a:off x="3642995" y="1347470"/>
            <a:ext cx="2360930" cy="2065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7" t="21910" r="24303" b="29035"/>
          <a:stretch>
            <a:fillRect/>
          </a:stretch>
        </p:blipFill>
        <p:spPr>
          <a:xfrm>
            <a:off x="637540" y="1426845"/>
            <a:ext cx="2081530" cy="1906905"/>
          </a:xfrm>
          <a:prstGeom prst="rect">
            <a:avLst/>
          </a:prstGeom>
        </p:spPr>
      </p:pic>
      <p:pic>
        <p:nvPicPr>
          <p:cNvPr id="3074" name="图片 12"/>
          <p:cNvPicPr>
            <a:picLocks noChangeAspect="1"/>
          </p:cNvPicPr>
          <p:nvPr/>
        </p:nvPicPr>
        <p:blipFill>
          <a:blip r:embed="rId3" cstate="print"/>
          <a:srcRect l="14292" t="4726" r="6659"/>
          <a:stretch>
            <a:fillRect/>
          </a:stretch>
        </p:blipFill>
        <p:spPr>
          <a:xfrm>
            <a:off x="6848475" y="1347470"/>
            <a:ext cx="1752600" cy="2598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C:/Users/lenovo/AppData/Local/Temp/kaimatting_20200104155548/output_20200104155559..pngoutput_20200104155559.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90315" y="4191000"/>
            <a:ext cx="2213610" cy="1651000"/>
          </a:xfrm>
          <a:prstGeom prst="rect">
            <a:avLst/>
          </a:prstGeom>
        </p:spPr>
      </p:pic>
      <p:pic>
        <p:nvPicPr>
          <p:cNvPr id="24" name="图片 23" descr="C:/Users/lenovo/AppData/Local/Temp/kaimatting_20200104155929/output_20200104155936..pngoutput_20200104155936.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70053" y="4272915"/>
            <a:ext cx="1343025" cy="16916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410210" y="4191000"/>
            <a:ext cx="2892425" cy="17729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t="21345" r="18844" b="28719"/>
          <a:stretch>
            <a:fillRect/>
          </a:stretch>
        </p:blipFill>
        <p:spPr>
          <a:xfrm>
            <a:off x="3642995" y="1347470"/>
            <a:ext cx="2360930" cy="206502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7" t="21910" r="24303" b="29035"/>
          <a:stretch>
            <a:fillRect/>
          </a:stretch>
        </p:blipFill>
        <p:spPr>
          <a:xfrm>
            <a:off x="637540" y="1426845"/>
            <a:ext cx="2081530" cy="190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87680" y="173355"/>
            <a:ext cx="8857615" cy="1008380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4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二、探索 仔细观察红点的位置变化 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3074" name="图片 12"/>
          <p:cNvPicPr>
            <a:picLocks noChangeAspect="1"/>
          </p:cNvPicPr>
          <p:nvPr/>
        </p:nvPicPr>
        <p:blipFill>
          <a:blip r:embed="rId1" cstate="print"/>
          <a:srcRect l="14292" t="4726" r="6659"/>
          <a:stretch>
            <a:fillRect/>
          </a:stretch>
        </p:blipFill>
        <p:spPr>
          <a:xfrm>
            <a:off x="6848475" y="1347470"/>
            <a:ext cx="1752600" cy="2598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C:/Users/lenovo/AppData/Local/Temp/kaimatting_20200104155548/output_20200104155559..pngoutput_20200104155559.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0315" y="4191000"/>
            <a:ext cx="2213610" cy="1651000"/>
          </a:xfrm>
          <a:prstGeom prst="rect">
            <a:avLst/>
          </a:prstGeom>
        </p:spPr>
      </p:pic>
      <p:pic>
        <p:nvPicPr>
          <p:cNvPr id="24" name="图片 23" descr="C:/Users/lenovo/AppData/Local/Temp/kaimatting_20200104155929/output_20200104155936..pngoutput_20200104155936.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0053" y="4272915"/>
            <a:ext cx="1343025" cy="16916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10210" y="4191000"/>
            <a:ext cx="2892425" cy="17729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t="21345" r="18844" b="28719"/>
          <a:stretch>
            <a:fillRect/>
          </a:stretch>
        </p:blipFill>
        <p:spPr>
          <a:xfrm>
            <a:off x="3642995" y="1347470"/>
            <a:ext cx="2360930" cy="206502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7" t="21910" r="24303" b="29035"/>
          <a:stretch>
            <a:fillRect/>
          </a:stretch>
        </p:blipFill>
        <p:spPr>
          <a:xfrm>
            <a:off x="637540" y="1426845"/>
            <a:ext cx="2081530" cy="190690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543685" y="1481455"/>
            <a:ext cx="170180" cy="16637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87680" y="173355"/>
            <a:ext cx="8857615" cy="1008380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4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二、探索  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8340" y="1332230"/>
            <a:ext cx="429704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操作步骤与要求：</a:t>
            </a:r>
            <a:endParaRPr lang="zh-CN" altLang="en-US" sz="4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790575" y="2200910"/>
            <a:ext cx="6785610" cy="34150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+mj-ea"/>
                <a:ea typeface="+mj-ea"/>
                <a:cs typeface="+mj-ea"/>
              </a:rPr>
              <a:t>1.</a:t>
            </a:r>
            <a:r>
              <a:rPr lang="zh-CN" altLang="en-US" dirty="0">
                <a:latin typeface="+mj-ea"/>
                <a:ea typeface="+mj-ea"/>
                <a:cs typeface="+mj-ea"/>
              </a:rPr>
              <a:t>选择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二个以上</a:t>
            </a:r>
            <a:r>
              <a:rPr lang="zh-CN" altLang="en-US" dirty="0">
                <a:latin typeface="+mj-ea"/>
                <a:ea typeface="+mj-ea"/>
                <a:cs typeface="+mj-ea"/>
              </a:rPr>
              <a:t>物体；</a:t>
            </a:r>
            <a:endParaRPr lang="en-US" altLang="zh-CN" dirty="0">
              <a:latin typeface="+mj-ea"/>
              <a:ea typeface="+mj-ea"/>
              <a:cs typeface="+mj-ea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+mj-ea"/>
                <a:ea typeface="+mj-ea"/>
                <a:cs typeface="+mj-ea"/>
              </a:rPr>
              <a:t>2.</a:t>
            </a:r>
            <a:r>
              <a:rPr lang="zh-CN" altLang="en-US" dirty="0">
                <a:latin typeface="+mj-ea"/>
                <a:ea typeface="+mj-ea"/>
                <a:cs typeface="+mj-ea"/>
              </a:rPr>
              <a:t>在它们身上贴上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一个</a:t>
            </a:r>
            <a:r>
              <a:rPr lang="zh-CN" altLang="en-US" dirty="0">
                <a:latin typeface="+mj-ea"/>
                <a:ea typeface="+mj-ea"/>
                <a:cs typeface="+mj-ea"/>
              </a:rPr>
              <a:t>红圆点，使它们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慢慢地</a:t>
            </a:r>
            <a:r>
              <a:rPr lang="zh-CN" altLang="en-US" dirty="0">
                <a:latin typeface="+mj-ea"/>
                <a:ea typeface="+mj-ea"/>
                <a:cs typeface="+mj-ea"/>
              </a:rPr>
              <a:t>运动起来。</a:t>
            </a:r>
            <a:endParaRPr lang="en-US" altLang="zh-CN" dirty="0">
              <a:latin typeface="+mj-ea"/>
              <a:ea typeface="+mj-ea"/>
              <a:cs typeface="+mj-ea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+mj-ea"/>
                <a:ea typeface="+mj-ea"/>
                <a:cs typeface="+mj-ea"/>
              </a:rPr>
              <a:t>3.</a:t>
            </a:r>
            <a:r>
              <a:rPr lang="zh-CN" altLang="en-US" dirty="0">
                <a:latin typeface="+mj-ea"/>
                <a:ea typeface="+mj-ea"/>
                <a:cs typeface="+mj-ea"/>
              </a:rPr>
              <a:t>将红点的位置变化记录在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活动手册</a:t>
            </a:r>
            <a:r>
              <a:rPr lang="zh-CN" altLang="en-US" dirty="0">
                <a:latin typeface="+mj-ea"/>
                <a:ea typeface="+mj-ea"/>
                <a:cs typeface="+mj-ea"/>
              </a:rPr>
              <a:t>上，用</a:t>
            </a:r>
            <a:r>
              <a:rPr lang="en-US" altLang="zh-CN" dirty="0">
                <a:latin typeface="+mj-ea"/>
                <a:ea typeface="+mj-ea"/>
                <a:cs typeface="+mj-ea"/>
              </a:rPr>
              <a:t>“    ”</a:t>
            </a:r>
            <a:r>
              <a:rPr lang="zh-CN" altLang="en-US" dirty="0">
                <a:latin typeface="+mj-ea"/>
                <a:ea typeface="+mj-ea"/>
                <a:cs typeface="+mj-ea"/>
              </a:rPr>
              <a:t>方法记录。</a:t>
            </a:r>
            <a:endParaRPr lang="en-US" altLang="zh-CN" dirty="0">
              <a:latin typeface="+mj-ea"/>
              <a:ea typeface="+mj-ea"/>
              <a:cs typeface="+mj-ea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dirty="0">
                <a:latin typeface="+mj-ea"/>
                <a:ea typeface="+mj-ea"/>
                <a:cs typeface="+mj-ea"/>
              </a:rPr>
              <a:t>4.</a:t>
            </a:r>
            <a:r>
              <a:rPr lang="zh-CN" altLang="en-US" dirty="0">
                <a:latin typeface="+mj-ea"/>
                <a:ea typeface="+mj-ea"/>
                <a:cs typeface="+mj-ea"/>
              </a:rPr>
              <a:t>实验完毕后立即整理坐好。</a:t>
            </a:r>
            <a:endParaRPr lang="zh-CN" altLang="en-US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01165" y="4652645"/>
            <a:ext cx="143510" cy="14351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箭头连接符 4"/>
          <p:cNvCxnSpPr>
            <a:stCxn id="4" idx="6"/>
          </p:cNvCxnSpPr>
          <p:nvPr/>
        </p:nvCxnSpPr>
        <p:spPr>
          <a:xfrm>
            <a:off x="1844675" y="4724400"/>
            <a:ext cx="494665" cy="63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6782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5"/>
          <p:cNvSpPr txBox="1"/>
          <p:nvPr/>
        </p:nvSpPr>
        <p:spPr>
          <a:xfrm>
            <a:off x="323528" y="36611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观察和记录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468560" y="3121735"/>
            <a:ext cx="5780457" cy="3168352"/>
          </a:xfrm>
          <a:prstGeom prst="rect">
            <a:avLst/>
          </a:prstGeom>
          <a:noFill/>
        </p:spPr>
      </p:pic>
      <p:sp>
        <p:nvSpPr>
          <p:cNvPr id="5" name="云形标注 29"/>
          <p:cNvSpPr/>
          <p:nvPr/>
        </p:nvSpPr>
        <p:spPr>
          <a:xfrm>
            <a:off x="3208512" y="2522189"/>
            <a:ext cx="1368153" cy="1008112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1143" y="2630266"/>
            <a:ext cx="113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轻声</a:t>
            </a:r>
            <a:endParaRPr lang="en-US" altLang="zh-CN" sz="2400" b="1" dirty="0"/>
          </a:p>
          <a:p>
            <a:r>
              <a:rPr lang="zh-CN" altLang="en-US" sz="2400" b="1" dirty="0"/>
              <a:t>交流</a:t>
            </a:r>
            <a:endParaRPr lang="zh-CN" altLang="en-US" sz="2400" b="1" dirty="0"/>
          </a:p>
        </p:txBody>
      </p:sp>
      <p:sp>
        <p:nvSpPr>
          <p:cNvPr id="7" name="云形标注 31"/>
          <p:cNvSpPr/>
          <p:nvPr/>
        </p:nvSpPr>
        <p:spPr>
          <a:xfrm>
            <a:off x="52165" y="2060848"/>
            <a:ext cx="1368153" cy="1152128"/>
          </a:xfrm>
          <a:prstGeom prst="cloudCallout">
            <a:avLst>
              <a:gd name="adj1" fmla="val 27571"/>
              <a:gd name="adj2" fmla="val 879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890" y="2195248"/>
            <a:ext cx="113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人人</a:t>
            </a:r>
            <a:endParaRPr lang="en-US" altLang="zh-CN" sz="2400" b="1" dirty="0"/>
          </a:p>
          <a:p>
            <a:r>
              <a:rPr lang="zh-CN" altLang="en-US" sz="2400" b="1" dirty="0"/>
              <a:t>动手</a:t>
            </a:r>
            <a:endParaRPr lang="zh-CN" altLang="en-US" sz="2400" b="1" dirty="0"/>
          </a:p>
        </p:txBody>
      </p:sp>
      <p:sp>
        <p:nvSpPr>
          <p:cNvPr id="9" name="云形标注 33"/>
          <p:cNvSpPr/>
          <p:nvPr/>
        </p:nvSpPr>
        <p:spPr>
          <a:xfrm>
            <a:off x="1516634" y="2375233"/>
            <a:ext cx="1368153" cy="1008112"/>
          </a:xfrm>
          <a:prstGeom prst="cloudCallout">
            <a:avLst>
              <a:gd name="adj1" fmla="val -5038"/>
              <a:gd name="adj2" fmla="val 951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75452" y="2463790"/>
            <a:ext cx="113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及时</a:t>
            </a:r>
            <a:endParaRPr lang="en-US" altLang="zh-CN" sz="2400" b="1" dirty="0"/>
          </a:p>
          <a:p>
            <a:r>
              <a:rPr lang="zh-CN" altLang="en-US" sz="2400" b="1" dirty="0"/>
              <a:t>记录</a:t>
            </a:r>
            <a:endParaRPr lang="zh-CN" altLang="en-US" sz="2400" b="1" dirty="0"/>
          </a:p>
        </p:txBody>
      </p:sp>
      <p:pic>
        <p:nvPicPr>
          <p:cNvPr id="25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7" t="10005" b="1373"/>
          <a:stretch>
            <a:fillRect/>
          </a:stretch>
        </p:blipFill>
        <p:spPr>
          <a:xfrm>
            <a:off x="4967605" y="2463800"/>
            <a:ext cx="3639185" cy="243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487680" y="173355"/>
            <a:ext cx="8857615" cy="1008380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4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二、探索</a:t>
              </a:r>
              <a:r>
                <a:rPr lang="en-US" altLang="zh-CN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 ： 可以怎么玩？ 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3" t="9736" r="9741" b="13278"/>
          <a:stretch>
            <a:fillRect/>
          </a:stretch>
        </p:blipFill>
        <p:spPr>
          <a:xfrm>
            <a:off x="2122805" y="1181735"/>
            <a:ext cx="5283835" cy="527939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508885" y="5962650"/>
            <a:ext cx="170180" cy="16637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6782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三、研讨：生活中的物体运动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95" y="1466850"/>
            <a:ext cx="3454400" cy="25806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890" y="4253230"/>
            <a:ext cx="3536315" cy="25990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890" y="1466850"/>
            <a:ext cx="3535680" cy="2651760"/>
          </a:xfrm>
          <a:prstGeom prst="rect">
            <a:avLst/>
          </a:prstGeom>
        </p:spPr>
      </p:pic>
      <p:pic>
        <p:nvPicPr>
          <p:cNvPr id="4" name="图片 3" descr="103311k7li7lkta2llt7t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95" y="4253230"/>
            <a:ext cx="3466465" cy="25990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UNIT_PLACING_PICTURE_USER_VIEWPORT" val="{&quot;height&quot;:2792,&quot;width&quot;:4555}"/>
</p:tagLst>
</file>

<file path=ppt/tags/tag4.xml><?xml version="1.0" encoding="utf-8"?>
<p:tagLst xmlns:p="http://schemas.openxmlformats.org/presentationml/2006/main">
  <p:tag name="KSO_WM_UNIT_PLACING_PICTURE_USER_VIEWPORT" val="{&quot;height&quot;:2792,&quot;width&quot;:455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WPS 演示</Application>
  <PresentationFormat>全屏显示(4:3)</PresentationFormat>
  <Paragraphs>33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华文中宋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三、研讨：生活中的物体运动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322</cp:revision>
  <dcterms:created xsi:type="dcterms:W3CDTF">2017-08-06T08:46:00Z</dcterms:created>
  <dcterms:modified xsi:type="dcterms:W3CDTF">2020-02-19T09:22:09Z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